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</p:sldMasterIdLst>
  <p:notesMasterIdLst>
    <p:notesMasterId r:id="rId16"/>
  </p:notesMasterIdLst>
  <p:sldIdLst>
    <p:sldId id="507" r:id="rId3"/>
    <p:sldId id="508" r:id="rId4"/>
    <p:sldId id="504" r:id="rId5"/>
    <p:sldId id="496" r:id="rId6"/>
    <p:sldId id="497" r:id="rId7"/>
    <p:sldId id="503" r:id="rId8"/>
    <p:sldId id="510" r:id="rId9"/>
    <p:sldId id="506" r:id="rId10"/>
    <p:sldId id="502" r:id="rId11"/>
    <p:sldId id="501" r:id="rId12"/>
    <p:sldId id="278" r:id="rId13"/>
    <p:sldId id="498" r:id="rId14"/>
    <p:sldId id="499" r:id="rId1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Architecture and Containers" id="{034C3DF1-856F-4249-ADCC-42CE91373AA9}">
          <p14:sldIdLst>
            <p14:sldId id="507"/>
            <p14:sldId id="508"/>
            <p14:sldId id="504"/>
            <p14:sldId id="496"/>
            <p14:sldId id="497"/>
            <p14:sldId id="503"/>
            <p14:sldId id="510"/>
            <p14:sldId id="506"/>
            <p14:sldId id="502"/>
            <p14:sldId id="501"/>
            <p14:sldId id="278"/>
            <p14:sldId id="498"/>
            <p14:sldId id="499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bby Anandan" initials="" lastIdx="1" clrIdx="0"/>
  <p:cmAuthor id="1" name="Marius Bogoevici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422"/>
    <a:srgbClr val="10675D"/>
    <a:srgbClr val="13988A"/>
    <a:srgbClr val="5BA829"/>
    <a:srgbClr val="3F741E"/>
    <a:srgbClr val="35611A"/>
    <a:srgbClr val="00B3AA"/>
    <a:srgbClr val="17232A"/>
    <a:srgbClr val="0C2624"/>
    <a:srgbClr val="287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30357E-93A8-4261-B1C9-CC12F3EA413F}">
  <a:tblStyle styleId="{9730357E-93A8-4261-B1C9-CC12F3EA413F}" styleName="Table_0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BD45589-F490-4F9B-8423-FB0429940A51}" styleName="Table_1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CA1A9225-6EAF-4431-849E-CC4CF34863AB}" styleName="Table_2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C7EE857-DDB9-4534-9EAF-1C7BEA9C0FA0}" styleName="Table_3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B5092FE-5CEC-4CF4-BDA5-9081C11EFF3B}" styleName="Table_4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4" autoAdjust="0"/>
    <p:restoredTop sz="98802" autoAdjust="0"/>
  </p:normalViewPr>
  <p:slideViewPr>
    <p:cSldViewPr snapToGrid="0" snapToObjects="1">
      <p:cViewPr varScale="1">
        <p:scale>
          <a:sx n="74" d="100"/>
          <a:sy n="74" d="100"/>
        </p:scale>
        <p:origin x="-104" y="-12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38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34972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and bringing microservice architectures into production in the enterprise.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body" idx="1"/>
          </p:nvPr>
        </p:nvSpPr>
        <p:spPr>
          <a:xfrm>
            <a:off x="295171" y="4329545"/>
            <a:ext cx="6267659" cy="4436604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Looking to invest in cloud native applications? We wrote the book on it</a:t>
            </a:r>
          </a:p>
        </p:txBody>
      </p:sp>
      <p:sp>
        <p:nvSpPr>
          <p:cNvPr id="817" name="Shape 817"/>
          <p:cNvSpPr>
            <a:spLocks noGrp="1" noRot="1" noChangeAspect="1"/>
          </p:cNvSpPr>
          <p:nvPr>
            <p:ph type="sldImg" idx="2"/>
          </p:nvPr>
        </p:nvSpPr>
        <p:spPr>
          <a:xfrm>
            <a:off x="295275" y="374650"/>
            <a:ext cx="6270625" cy="35274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25E0D42-653B-D743-8A40-7FC34906D6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91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39725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3913909"/>
            <a:ext cx="6096000" cy="4771304"/>
          </a:xfr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AllState</a:t>
            </a:r>
            <a:r>
              <a:rPr lang="en-US" sz="1200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SVP Andy </a:t>
            </a:r>
            <a:r>
              <a:rPr lang="en-US" sz="1200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Zitney</a:t>
            </a:r>
            <a:r>
              <a:rPr lang="en-US" sz="1200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spoke at Summit on how Cloud Foundry brings their application development timelines from “100 days down to minutes”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Now</a:t>
            </a:r>
            <a:r>
              <a:rPr lang="en-US" baseline="0" dirty="0" smtClean="0"/>
              <a:t> I’d love to open this up for discussion.</a:t>
            </a:r>
          </a:p>
        </p:txBody>
      </p:sp>
    </p:spTree>
    <p:extLst>
      <p:ext uri="{BB962C8B-B14F-4D97-AF65-F5344CB8AC3E}">
        <p14:creationId xmlns:p14="http://schemas.microsoft.com/office/powerpoint/2010/main" val="24387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" y="249238"/>
            <a:ext cx="6286500" cy="35369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95171" y="3902363"/>
            <a:ext cx="6267659" cy="4863785"/>
          </a:xfrm>
        </p:spPr>
        <p:txBody>
          <a:bodyPr/>
          <a:lstStyle/>
          <a:p>
            <a:pPr defTabSz="457098"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dk1"/>
              </a:buClr>
              <a:buSzPct val="25000"/>
              <a:buFont typeface="Verdana"/>
              <a:buNone/>
            </a:pPr>
            <a:fld id="{535DA9C8-8058-584E-8179-7392B9F1ABA3}" type="slidenum">
              <a:rPr lang="uk-UA" smtClean="0"/>
              <a:pPr>
                <a:buClr>
                  <a:schemeClr val="dk1"/>
                </a:buClr>
                <a:buSzPct val="25000"/>
                <a:buFont typeface="Verdana"/>
                <a:buNone/>
              </a:pPr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2344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01" name="Shape 9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lvl="0" indent="-240631">
              <a:buSzPct val="100000"/>
              <a:buChar char="-"/>
              <a:defRPr sz="1800"/>
            </a:pPr>
            <a:r>
              <a:rPr sz="2400"/>
              <a:t>continuous integration of development changes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one package / many deploys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automation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deploy smaller batches more frequently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automate all testing where test failures would prevent prod release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09" name="Shape 9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lvl="0" indent="-240631">
              <a:buSzPct val="100000"/>
              <a:buChar char="-"/>
              <a:defRPr sz="1800"/>
            </a:pPr>
            <a:r>
              <a:rPr sz="2400"/>
              <a:t>continuous integration of development changes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one package / many deploys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automation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deploy smaller batches more frequently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automate all testing where test failures would prevent prod release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2"/>
          </p:nvPr>
        </p:nvSpPr>
        <p:spPr>
          <a:xfrm>
            <a:off x="908582" y="3710101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, no circle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21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801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57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2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890587" y="1312906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908582" y="3710100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017587" y="1739929"/>
            <a:ext cx="6048299" cy="62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026053" y="2447127"/>
            <a:ext cx="6048299" cy="56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rgbClr val="1C7B70"/>
              </a:buClr>
              <a:buFont typeface="Arial"/>
              <a:buNone/>
              <a:defRPr/>
            </a:lvl1pPr>
            <a:lvl2pPr rtl="0">
              <a:spcBef>
                <a:spcPts val="300"/>
              </a:spcBef>
              <a:buClr>
                <a:srgbClr val="1C7B70"/>
              </a:buClr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0"/>
            <a:ext cx="9144000" cy="21684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392"/>
                </a:srgbClr>
              </a:gs>
            </a:gsLst>
            <a:lin ang="16200037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ctrTitle"/>
          </p:nvPr>
        </p:nvSpPr>
        <p:spPr>
          <a:xfrm>
            <a:off x="2728910" y="1006879"/>
            <a:ext cx="6048299" cy="121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1"/>
          </p:nvPr>
        </p:nvSpPr>
        <p:spPr>
          <a:xfrm>
            <a:off x="2728913" y="2455862"/>
            <a:ext cx="6048299" cy="19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3 -Large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670454" y="1674283"/>
            <a:ext cx="6048299" cy="135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366713" y="1419223"/>
            <a:ext cx="8410499" cy="30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graphic area on lef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pic" idx="2"/>
          </p:nvPr>
        </p:nvSpPr>
        <p:spPr>
          <a:xfrm>
            <a:off x="366712" y="1074737"/>
            <a:ext cx="2073300" cy="3383099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2728913" y="1074737"/>
            <a:ext cx="60482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4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1658937" indent="-211137" rtl="0">
              <a:spcBef>
                <a:spcPts val="3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graphic area at lef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pic" idx="2"/>
          </p:nvPr>
        </p:nvSpPr>
        <p:spPr>
          <a:xfrm>
            <a:off x="366712" y="1419225"/>
            <a:ext cx="2073300" cy="3038399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3"/>
          </p:nvPr>
        </p:nvSpPr>
        <p:spPr>
          <a:xfrm>
            <a:off x="2728913" y="1419223"/>
            <a:ext cx="6048299" cy="30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66712" y="1074737"/>
            <a:ext cx="4032600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4744823" y="1074737"/>
            <a:ext cx="4032600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34108" y="1452325"/>
            <a:ext cx="5152499" cy="136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1701800" y="2984499"/>
            <a:ext cx="5689499" cy="476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lang="en" sz="2400" b="0" i="0" u="none" strike="noStrike" cap="none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 NEW </a:t>
            </a:r>
            <a:r>
              <a:rPr lang="en" sz="2300" b="0" i="0" u="none" strike="noStrike" cap="none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PLATFORM</a:t>
            </a:r>
            <a:r>
              <a:rPr lang="en" sz="2400" b="0" i="0" u="none" strike="noStrike" cap="small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400" b="0" i="0" u="none" strike="noStrike" cap="none" baseline="0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</a:rPr>
              <a:t>FOR A NEW ERA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57200" y="7027"/>
            <a:ext cx="8629499" cy="75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762000"/>
            <a:ext cx="8629499" cy="398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8" name="Shape 28"/>
          <p:cNvSpPr txBox="1"/>
          <p:nvPr/>
        </p:nvSpPr>
        <p:spPr>
          <a:xfrm>
            <a:off x="1701800" y="3094038"/>
            <a:ext cx="5689499" cy="446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C3A"/>
              </a:buClr>
              <a:buSzPct val="25000"/>
              <a:buFont typeface="Arial"/>
              <a:buNone/>
            </a:pPr>
            <a:r>
              <a:rPr lang="en" sz="2250" b="0" i="0" u="none" strike="noStrike" cap="none" baseline="0">
                <a:solidFill>
                  <a:srgbClr val="F27C3A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BUILT FOR THE </a:t>
            </a:r>
            <a:r>
              <a:rPr lang="en" sz="2250" b="0" i="0" u="none" strike="noStrike" cap="none" baseline="0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SPEED OF BUSINESS</a:t>
            </a:r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 r="5547"/>
          <a:stretch/>
        </p:blipFill>
        <p:spPr>
          <a:xfrm>
            <a:off x="1973263" y="1658938"/>
            <a:ext cx="5189399" cy="12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2" name="Shape 32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3" name="Shape 33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908582" y="3710101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1" name="Shape 41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2" name="Shape 42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43" name="Shape 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>
            <a:spLocks noGrp="1"/>
          </p:cNvSpPr>
          <p:nvPr>
            <p:ph type="ctrTitle"/>
          </p:nvPr>
        </p:nvSpPr>
        <p:spPr>
          <a:xfrm>
            <a:off x="1017587" y="1739930"/>
            <a:ext cx="6048299" cy="62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026053" y="2447127"/>
            <a:ext cx="6048299" cy="56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rgbClr val="1C7B70"/>
              </a:buClr>
              <a:buFont typeface="Arial"/>
              <a:buNone/>
              <a:defRPr/>
            </a:lvl1pPr>
            <a:lvl2pPr rtl="0">
              <a:spcBef>
                <a:spcPts val="300"/>
              </a:spcBef>
              <a:buClr>
                <a:srgbClr val="1C7B70"/>
              </a:buClr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Sub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and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567274" y="951201"/>
            <a:ext cx="8119500" cy="2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976648"/>
      </p:ext>
    </p:extLst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6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theme" Target="../theme/theme2.xml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2A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Shape 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" name="Shape 8"/>
          <p:cNvSpPr txBox="1"/>
          <p:nvPr/>
        </p:nvSpPr>
        <p:spPr>
          <a:xfrm>
            <a:off x="366712" y="5018087"/>
            <a:ext cx="2274900" cy="9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</a:t>
            </a:r>
            <a:r>
              <a:rPr lang="en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201</a:t>
            </a:r>
            <a:r>
              <a:rPr lang="en-US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6</a:t>
            </a:r>
            <a:r>
              <a:rPr lang="en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" sz="6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Pivotal. All rights reserved.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8" r:id="rId6"/>
    <p:sldLayoutId id="2147483662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microsoft.com/office/2007/relationships/hdphoto" Target="../media/hdphoto1.wdp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bit.ly/cloud-native-book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tart.spring.io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ivotal.io" TargetMode="External"/><Relationship Id="rId4" Type="http://schemas.openxmlformats.org/officeDocument/2006/relationships/hyperlink" Target="http://pivotal.io/platform" TargetMode="External"/><Relationship Id="rId5" Type="http://schemas.openxmlformats.org/officeDocument/2006/relationships/hyperlink" Target="http://pivotal.io/ebooks" TargetMode="External"/><Relationship Id="rId6" Type="http://schemas.openxmlformats.org/officeDocument/2006/relationships/hyperlink" Target="http://goo.gl/i0wwV8" TargetMode="External"/><Relationship Id="rId7" Type="http://schemas.openxmlformats.org/officeDocument/2006/relationships/hyperlink" Target="http://goo.gl/Z3XLm7" TargetMode="External"/><Relationship Id="rId8" Type="http://schemas.openxmlformats.org/officeDocument/2006/relationships/hyperlink" Target="http://goo.gl/XfMp8h" TargetMode="External"/><Relationship Id="rId9" Type="http://schemas.openxmlformats.org/officeDocument/2006/relationships/hyperlink" Target="http://goo.gl/BOkxxj" TargetMode="External"/><Relationship Id="rId10" Type="http://schemas.openxmlformats.org/officeDocument/2006/relationships/hyperlink" Target="https://www.youtube.com/watch?v=5q-ntJOKYA4" TargetMode="External"/><Relationship Id="rId11" Type="http://schemas.openxmlformats.org/officeDocument/2006/relationships/hyperlink" Target="http://goo.gl/mDFBwO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132343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800" dirty="0">
                <a:solidFill>
                  <a:srgbClr val="2C95DD"/>
                </a:solidFill>
              </a:rPr>
              <a:t>Cloud Native </a:t>
            </a:r>
            <a:r>
              <a:rPr lang="en-US" sz="4800" dirty="0" smtClean="0">
                <a:solidFill>
                  <a:srgbClr val="2C95DD"/>
                </a:solidFill>
              </a:rPr>
              <a:t>Workshop</a:t>
            </a:r>
            <a:endParaRPr lang="en-US" sz="4800" dirty="0">
              <a:solidFill>
                <a:srgbClr val="2C95DD"/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Wrap-up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455" y="3461916"/>
            <a:ext cx="7897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600" dirty="0" smtClean="0">
                <a:solidFill>
                  <a:srgbClr val="FFFFFF"/>
                </a:solidFill>
                <a:cs typeface="Arial"/>
              </a:rPr>
              <a:t>Pivotal Cloud Foundry</a:t>
            </a:r>
            <a:endParaRPr lang="en-US" sz="160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F_Bridge-01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907685"/>
            <a:ext cx="9144000" cy="133831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700" spc="-50" dirty="0" smtClean="0">
                <a:solidFill>
                  <a:srgbClr val="00AE9E"/>
                </a:solidFill>
                <a:latin typeface="Arial"/>
                <a:cs typeface="Arial"/>
              </a:rPr>
              <a:t>Let’s build something</a:t>
            </a:r>
            <a:r>
              <a:rPr lang="en-US" sz="3700" b="1" u="sng" spc="-50" dirty="0" smtClean="0">
                <a:solidFill>
                  <a:srgbClr val="00AE9E"/>
                </a:solidFill>
                <a:latin typeface="Arial"/>
                <a:cs typeface="Arial"/>
              </a:rPr>
              <a:t/>
            </a:r>
            <a:br>
              <a:rPr lang="en-US" sz="3700" b="1" u="sng" spc="-50" dirty="0" smtClean="0">
                <a:solidFill>
                  <a:srgbClr val="00AE9E"/>
                </a:solidFill>
                <a:latin typeface="Arial"/>
                <a:cs typeface="Arial"/>
              </a:rPr>
            </a:br>
            <a:r>
              <a:rPr lang="en-US" sz="5200" b="1" spc="-50" dirty="0" smtClean="0">
                <a:solidFill>
                  <a:srgbClr val="FFFFFF"/>
                </a:solidFill>
                <a:latin typeface="Arial"/>
                <a:cs typeface="Arial"/>
              </a:rPr>
              <a:t>MEANINGFUL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819404" y="668859"/>
            <a:ext cx="7304425" cy="90951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spcAft>
                <a:spcPts val="1800"/>
              </a:spcAft>
            </a:pPr>
            <a:r>
              <a:rPr lang="en-US" sz="5400" spc="-50" dirty="0">
                <a:solidFill>
                  <a:srgbClr val="00AE9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ea typeface="Arial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6480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12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894" name="Shape 8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Foundations</a:t>
            </a:r>
          </a:p>
        </p:txBody>
      </p:sp>
      <p:pic>
        <p:nvPicPr>
          <p:cNvPr id="895" name="Picture 894"/>
          <p:cNvPicPr/>
          <p:nvPr/>
        </p:nvPicPr>
        <p:blipFill>
          <a:blip/>
          <a:stretch>
            <a:fillRect/>
          </a:stretch>
        </p:blipFill>
        <p:spPr>
          <a:xfrm>
            <a:off x="4572900" y="2752824"/>
            <a:ext cx="12701" cy="12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9" name="Group 899"/>
          <p:cNvGrpSpPr/>
          <p:nvPr/>
        </p:nvGrpSpPr>
        <p:grpSpPr>
          <a:xfrm>
            <a:off x="614076" y="1271978"/>
            <a:ext cx="7915848" cy="2962416"/>
            <a:chOff x="0" y="0"/>
            <a:chExt cx="7915846" cy="2962415"/>
          </a:xfrm>
        </p:grpSpPr>
        <p:pic>
          <p:nvPicPr>
            <p:cNvPr id="896" name="pasted-image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47660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7" name="pasted-image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913253" y="0"/>
              <a:ext cx="2002594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8" name="pasted-image.jp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817886" y="0"/>
              <a:ext cx="2402607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022244498"/>
      </p:ext>
    </p:extLst>
  </p:cSld>
  <p:clrMapOvr>
    <a:masterClrMapping/>
  </p:clrMapOvr>
  <p:transition xmlns:p14="http://schemas.microsoft.com/office/powerpoint/2010/main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Foundations</a:t>
            </a:r>
          </a:p>
        </p:txBody>
      </p:sp>
      <p:sp>
        <p:nvSpPr>
          <p:cNvPr id="904" name="Shape 9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13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90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836" y="1271978"/>
            <a:ext cx="1934829" cy="296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0002" y="1271978"/>
            <a:ext cx="2240860" cy="296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85199" y="1282176"/>
            <a:ext cx="2129857" cy="29522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2689591"/>
      </p:ext>
    </p:extLst>
  </p:cSld>
  <p:clrMapOvr>
    <a:masterClrMapping/>
  </p:clrMapOvr>
  <p:transition xmlns:p14="http://schemas.microsoft.com/office/powerpoint/2010/main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817154" y="922337"/>
            <a:ext cx="7402962" cy="338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39700" algn="ctr">
              <a:lnSpc>
                <a:spcPct val="115000"/>
              </a:lnSpc>
              <a:spcBef>
                <a:spcPts val="0"/>
              </a:spcBef>
              <a:buClr>
                <a:srgbClr val="2C95DD"/>
              </a:buClr>
              <a:buSzPct val="77777"/>
              <a:buNone/>
            </a:pPr>
            <a:endParaRPr lang="en-US" sz="3600" b="1" dirty="0" smtClean="0">
              <a:solidFill>
                <a:schemeClr val="bg2"/>
              </a:solidFill>
            </a:endParaRPr>
          </a:p>
          <a:p>
            <a:pPr marL="139700" algn="ctr">
              <a:lnSpc>
                <a:spcPct val="115000"/>
              </a:lnSpc>
              <a:spcBef>
                <a:spcPts val="0"/>
              </a:spcBef>
              <a:buClr>
                <a:srgbClr val="2C95DD"/>
              </a:buClr>
              <a:buSzPct val="77777"/>
              <a:buNone/>
            </a:pPr>
            <a:r>
              <a:rPr lang="en-US" sz="8000" b="1" dirty="0" smtClean="0">
                <a:solidFill>
                  <a:schemeClr val="bg2"/>
                </a:solidFill>
              </a:rPr>
              <a:t>HOW?</a:t>
            </a:r>
            <a:endParaRPr lang="en-US" sz="8000" b="1" dirty="0" smtClean="0">
              <a:solidFill>
                <a:srgbClr val="008881"/>
              </a:solidFill>
            </a:endParaRPr>
          </a:p>
        </p:txBody>
      </p:sp>
      <p:sp>
        <p:nvSpPr>
          <p:cNvPr id="3" name="Shape 151"/>
          <p:cNvSpPr txBox="1">
            <a:spLocks/>
          </p:cNvSpPr>
          <p:nvPr/>
        </p:nvSpPr>
        <p:spPr>
          <a:xfrm>
            <a:off x="632435" y="2740082"/>
            <a:ext cx="7772400" cy="1159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algn="ctr"/>
            <a:r>
              <a:rPr lang="en-US" sz="3200" dirty="0" smtClean="0">
                <a:solidFill>
                  <a:srgbClr val="2C95DD"/>
                </a:solidFill>
              </a:rPr>
              <a:t>Do we get started</a:t>
            </a:r>
            <a:endParaRPr lang="en" sz="3200" dirty="0">
              <a:solidFill>
                <a:srgbClr val="2C95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433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>
            <a:spLocks noGrp="1"/>
          </p:cNvSpPr>
          <p:nvPr>
            <p:ph type="title" idx="4294967295"/>
          </p:nvPr>
        </p:nvSpPr>
        <p:spPr>
          <a:xfrm>
            <a:off x="-120930" y="263654"/>
            <a:ext cx="4819650" cy="14446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Looking to incubate </a:t>
            </a: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/>
            </a:r>
            <a:b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</a:b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a </a:t>
            </a: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cloud native </a:t>
            </a: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/>
            </a:r>
            <a:b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</a:b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application </a:t>
            </a: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model?</a:t>
            </a:r>
          </a:p>
        </p:txBody>
      </p:sp>
      <p:pic>
        <p:nvPicPr>
          <p:cNvPr id="812" name="Shape 8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516" y="447479"/>
            <a:ext cx="2799632" cy="4188158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Shape 813"/>
          <p:cNvSpPr/>
          <p:nvPr/>
        </p:nvSpPr>
        <p:spPr>
          <a:xfrm>
            <a:off x="2027" y="4074375"/>
            <a:ext cx="4573737" cy="932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0" i="0" u="none" strike="noStrike" cap="none" baseline="0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Complementary</a:t>
            </a:r>
            <a:r>
              <a:rPr lang="en-US" sz="2200" b="0" i="0" u="none" strike="noStrike" cap="none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2200" b="0" i="0" u="none" strike="noStrike" cap="none" baseline="0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O’Reilly Book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0" i="0" u="sng" strike="noStrike" cap="none" baseline="0" dirty="0" smtClean="0">
                <a:solidFill>
                  <a:schemeClr val="hlink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http</a:t>
            </a:r>
            <a:r>
              <a:rPr lang="en-US" sz="2200" b="0" i="0" u="sng" strike="noStrike" cap="none" baseline="0" dirty="0">
                <a:solidFill>
                  <a:schemeClr val="hlink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://bit.ly/cloud-native-book</a:t>
            </a:r>
          </a:p>
        </p:txBody>
      </p:sp>
      <p:sp>
        <p:nvSpPr>
          <p:cNvPr id="814" name="Shape 814"/>
          <p:cNvSpPr/>
          <p:nvPr/>
        </p:nvSpPr>
        <p:spPr>
          <a:xfrm>
            <a:off x="2895" y="1899122"/>
            <a:ext cx="4572000" cy="16781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Application Framework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+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Platform Runtime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+ 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 Infrastructure Automation</a:t>
            </a:r>
            <a:r>
              <a:rPr lang="en-US" sz="1800" b="1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70072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72" y="879447"/>
            <a:ext cx="2257708" cy="32563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5006" y="4152854"/>
            <a:ext cx="24805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Duncan Winn </a:t>
            </a:r>
            <a:r>
              <a:rPr lang="en-US" sz="1200" dirty="0" smtClean="0">
                <a:solidFill>
                  <a:schemeClr val="bg1"/>
                </a:solidFill>
              </a:rPr>
              <a:t>(@</a:t>
            </a:r>
            <a:r>
              <a:rPr lang="en-US" sz="1200" dirty="0" err="1" smtClean="0">
                <a:solidFill>
                  <a:schemeClr val="bg1"/>
                </a:solidFill>
              </a:rPr>
              <a:t>duncwinn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88457" y="4141885"/>
            <a:ext cx="29073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By Josh Long </a:t>
            </a:r>
            <a:r>
              <a:rPr lang="en-US" sz="1200" dirty="0" smtClean="0">
                <a:solidFill>
                  <a:srgbClr val="FFFFFF"/>
                </a:solidFill>
              </a:rPr>
              <a:t>(@</a:t>
            </a:r>
            <a:r>
              <a:rPr lang="en-US" sz="1200" dirty="0" err="1" smtClean="0">
                <a:solidFill>
                  <a:srgbClr val="FFFFFF"/>
                </a:solidFill>
              </a:rPr>
              <a:t>starbuxman</a:t>
            </a:r>
            <a:r>
              <a:rPr lang="en-US" sz="1200" dirty="0" smtClean="0">
                <a:solidFill>
                  <a:srgbClr val="FFFFFF"/>
                </a:solidFill>
              </a:rPr>
              <a:t>)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and Kenny </a:t>
            </a:r>
            <a:r>
              <a:rPr lang="en-US" dirty="0" err="1" smtClean="0">
                <a:solidFill>
                  <a:srgbClr val="FFFFFF"/>
                </a:solidFill>
              </a:rPr>
              <a:t>Bastani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sz="1200" dirty="0" smtClean="0">
                <a:solidFill>
                  <a:srgbClr val="FFFFFF"/>
                </a:solidFill>
              </a:rPr>
              <a:t>(@</a:t>
            </a:r>
            <a:r>
              <a:rPr lang="en-US" sz="1200" dirty="0" err="1" smtClean="0">
                <a:solidFill>
                  <a:srgbClr val="FFFFFF"/>
                </a:solidFill>
              </a:rPr>
              <a:t>kennybastani</a:t>
            </a:r>
            <a:r>
              <a:rPr lang="en-US" sz="1200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Read</a:t>
            </a:r>
            <a:endParaRPr lang="en" sz="24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897" y="885574"/>
            <a:ext cx="2170874" cy="3256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29" y="880617"/>
            <a:ext cx="2167725" cy="32551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30815" y="4152854"/>
            <a:ext cx="2896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Kevin Hoffman </a:t>
            </a:r>
            <a:r>
              <a:rPr lang="en-US" sz="1200" dirty="0" smtClean="0">
                <a:solidFill>
                  <a:schemeClr val="bg1"/>
                </a:solidFill>
              </a:rPr>
              <a:t>(@</a:t>
            </a:r>
            <a:r>
              <a:rPr lang="en-US" sz="1200" dirty="0" err="1" smtClean="0">
                <a:solidFill>
                  <a:schemeClr val="bg1"/>
                </a:solidFill>
              </a:rPr>
              <a:t>KevinHoffman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23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9" y="1923941"/>
            <a:ext cx="6066931" cy="258683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294509" y="935355"/>
            <a:ext cx="3698348" cy="2650853"/>
          </a:xfrm>
          <a:prstGeom prst="rect">
            <a:avLst/>
          </a:prstGeom>
          <a:solidFill>
            <a:srgbClr val="ADC42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Build apps quickly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smtClean="0">
                <a:solidFill>
                  <a:srgbClr val="FFFFFF"/>
                </a:solidFill>
              </a:rPr>
              <a:t>with Spring Starter</a:t>
            </a:r>
            <a:endParaRPr lang="en" sz="2400" baseline="300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260" y="1224954"/>
            <a:ext cx="2365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hlinkClick r:id="rId3"/>
              </a:rPr>
              <a:t>http://</a:t>
            </a:r>
            <a:r>
              <a:rPr lang="en-US" sz="2000" dirty="0" smtClean="0">
                <a:solidFill>
                  <a:srgbClr val="FFFFFF"/>
                </a:solidFill>
                <a:hlinkClick r:id="rId3"/>
              </a:rPr>
              <a:t>start.spring.io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702" y="1043231"/>
            <a:ext cx="3538365" cy="251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0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home – </a:t>
            </a:r>
            <a:r>
              <a:rPr lang="en-US" sz="1800" dirty="0" smtClean="0">
                <a:solidFill>
                  <a:srgbClr val="FFFFFF"/>
                </a:solidFill>
                <a:hlinkClick r:id="rId3"/>
              </a:rPr>
              <a:t>http://pivotal.io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Cloud Foundry Platform – </a:t>
            </a:r>
            <a:r>
              <a:rPr lang="en-US" sz="1800" dirty="0" smtClean="0">
                <a:solidFill>
                  <a:srgbClr val="FFFFFF"/>
                </a:solidFill>
                <a:hlinkClick r:id="rId4"/>
              </a:rPr>
              <a:t>http://pivotal.io/platform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eBooks </a:t>
            </a:r>
            <a:r>
              <a:rPr lang="mr-IN" sz="1800" dirty="0" smtClean="0">
                <a:solidFill>
                  <a:srgbClr val="FFFFFF"/>
                </a:solidFill>
              </a:rPr>
              <a:t>–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r>
              <a:rPr lang="en-US" sz="1800" dirty="0" smtClean="0">
                <a:solidFill>
                  <a:srgbClr val="FFFFFF"/>
                </a:solidFill>
                <a:hlinkClick r:id="rId5"/>
              </a:rPr>
              <a:t>http://pivotal.io/ebooks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454025" lvl="1" indent="-227013"/>
            <a:r>
              <a:rPr lang="en-US" sz="1400" dirty="0" smtClean="0">
                <a:solidFill>
                  <a:srgbClr val="FFFFFF"/>
                </a:solidFill>
              </a:rPr>
              <a:t>Migrating to Cloud-Native Application Architectures </a:t>
            </a:r>
            <a:r>
              <a:rPr lang="en-US" sz="1400" dirty="0">
                <a:solidFill>
                  <a:srgbClr val="FFFFFF"/>
                </a:solidFill>
              </a:rPr>
              <a:t>- </a:t>
            </a:r>
            <a:r>
              <a:rPr lang="en-US" sz="1400" dirty="0">
                <a:solidFill>
                  <a:srgbClr val="FFFFFF"/>
                </a:solidFill>
                <a:hlinkClick r:id="rId6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6"/>
              </a:rPr>
              <a:t>i0wwV8</a:t>
            </a:r>
            <a:r>
              <a:rPr lang="en-US" sz="1000" dirty="0" smtClean="0">
                <a:solidFill>
                  <a:srgbClr val="FFFFFF"/>
                </a:solidFill>
              </a:rPr>
              <a:t> </a:t>
            </a:r>
          </a:p>
          <a:p>
            <a:pPr marL="454025" lvl="1" indent="-227013"/>
            <a:r>
              <a:rPr lang="en-US" sz="1400" dirty="0" smtClean="0">
                <a:solidFill>
                  <a:srgbClr val="FFFFFF"/>
                </a:solidFill>
              </a:rPr>
              <a:t>The Cloud Native Journey, </a:t>
            </a:r>
            <a:r>
              <a:rPr lang="en-US" sz="1400" dirty="0">
                <a:solidFill>
                  <a:srgbClr val="FFFFFF"/>
                </a:solidFill>
              </a:rPr>
              <a:t>by Duncan Winn - </a:t>
            </a:r>
            <a:r>
              <a:rPr lang="en-US" sz="1400" dirty="0">
                <a:solidFill>
                  <a:srgbClr val="FFFFFF"/>
                </a:solidFill>
                <a:hlinkClick r:id="rId7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7"/>
              </a:rPr>
              <a:t>Z3XLm7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454025" lvl="1" indent="-227013"/>
            <a:r>
              <a:rPr lang="en-US" sz="1400" dirty="0" smtClean="0">
                <a:solidFill>
                  <a:srgbClr val="FFFFFF"/>
                </a:solidFill>
              </a:rPr>
              <a:t>Leading Enterprise Platform powered by Cloud Foundry </a:t>
            </a:r>
            <a:r>
              <a:rPr lang="en-US" sz="1400" dirty="0">
                <a:solidFill>
                  <a:srgbClr val="FFFFFF"/>
                </a:solidFill>
              </a:rPr>
              <a:t>- </a:t>
            </a:r>
            <a:r>
              <a:rPr lang="en-US" sz="1400" dirty="0">
                <a:solidFill>
                  <a:srgbClr val="FFFFFF"/>
                </a:solidFill>
                <a:hlinkClick r:id="rId8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8"/>
              </a:rPr>
              <a:t>XfMp8h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454025" lvl="1" indent="-227013"/>
            <a:r>
              <a:rPr lang="en-US" sz="1400" dirty="0">
                <a:solidFill>
                  <a:srgbClr val="FFFFFF"/>
                </a:solidFill>
              </a:rPr>
              <a:t>The Cloud Native Journey Webinar Series - </a:t>
            </a:r>
            <a:r>
              <a:rPr lang="en-US" sz="1400" dirty="0">
                <a:solidFill>
                  <a:srgbClr val="FFFFFF"/>
                </a:solidFill>
                <a:hlinkClick r:id="rId9"/>
              </a:rPr>
              <a:t>http://goo.gl/</a:t>
            </a:r>
            <a:r>
              <a:rPr lang="en-US" sz="1400" dirty="0" smtClean="0">
                <a:solidFill>
                  <a:srgbClr val="FFFFFF"/>
                </a:solidFill>
                <a:hlinkClick r:id="rId9"/>
              </a:rPr>
              <a:t>BOkxxj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227013" indent="-227013"/>
            <a:r>
              <a:rPr lang="en-US" sz="1800" dirty="0">
                <a:solidFill>
                  <a:srgbClr val="FFFFFF"/>
                </a:solidFill>
              </a:rPr>
              <a:t>Customer stories - </a:t>
            </a:r>
            <a:r>
              <a:rPr lang="en-US" sz="1800" dirty="0">
                <a:solidFill>
                  <a:srgbClr val="FFFFFF"/>
                </a:solidFill>
                <a:hlinkClick r:id="rId10"/>
              </a:rPr>
              <a:t>https://www.youtube.com/watch?v=5q-</a:t>
            </a:r>
            <a:r>
              <a:rPr lang="en-US" sz="1800" dirty="0" smtClean="0">
                <a:solidFill>
                  <a:srgbClr val="FFFFFF"/>
                </a:solidFill>
                <a:hlinkClick r:id="rId10"/>
              </a:rPr>
              <a:t>ntJOKYA4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Ford’s </a:t>
            </a:r>
            <a:r>
              <a:rPr lang="en-US" sz="1800" dirty="0" err="1" smtClean="0">
                <a:solidFill>
                  <a:srgbClr val="FFFFFF"/>
                </a:solidFill>
              </a:rPr>
              <a:t>FordPass</a:t>
            </a:r>
            <a:r>
              <a:rPr lang="en-US" sz="1800" dirty="0">
                <a:solidFill>
                  <a:srgbClr val="FFFFFF"/>
                </a:solidFill>
              </a:rPr>
              <a:t> - </a:t>
            </a:r>
            <a:r>
              <a:rPr lang="en-US" sz="1800" dirty="0">
                <a:solidFill>
                  <a:srgbClr val="FFFFFF"/>
                </a:solidFill>
                <a:hlinkClick r:id="rId11"/>
              </a:rPr>
              <a:t>http://goo.gl/</a:t>
            </a:r>
            <a:r>
              <a:rPr lang="en-US" sz="1800" dirty="0" smtClean="0">
                <a:solidFill>
                  <a:srgbClr val="FFFFFF"/>
                </a:solidFill>
                <a:hlinkClick r:id="rId11"/>
              </a:rPr>
              <a:t>mDFBwO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1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4519939" cy="4554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37" y="0"/>
            <a:ext cx="4501162" cy="45545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0450" y="4595526"/>
            <a:ext cx="2280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www.meetup.com</a:t>
            </a:r>
            <a:r>
              <a:rPr lang="en-US" sz="1200" dirty="0">
                <a:solidFill>
                  <a:schemeClr val="bg1"/>
                </a:solidFill>
              </a:rPr>
              <a:t>/Saint-Louis-Spring-</a:t>
            </a:r>
            <a:r>
              <a:rPr lang="en-US" sz="1200" dirty="0" err="1">
                <a:solidFill>
                  <a:schemeClr val="bg1"/>
                </a:solidFill>
              </a:rPr>
              <a:t>Meetup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0430" y="4697946"/>
            <a:ext cx="39421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http://</a:t>
            </a:r>
            <a:r>
              <a:rPr lang="en-US" sz="1100" dirty="0" err="1">
                <a:solidFill>
                  <a:srgbClr val="FFFFFF"/>
                </a:solidFill>
              </a:rPr>
              <a:t>www.meetup.com</a:t>
            </a:r>
            <a:r>
              <a:rPr lang="en-US" sz="1100" dirty="0">
                <a:solidFill>
                  <a:srgbClr val="FFFFFF"/>
                </a:solidFill>
              </a:rPr>
              <a:t>/Saint-Louis-Cloud-Foundry-</a:t>
            </a:r>
            <a:r>
              <a:rPr lang="en-US" sz="1100" dirty="0" err="1">
                <a:solidFill>
                  <a:srgbClr val="FFFFFF"/>
                </a:solidFill>
              </a:rPr>
              <a:t>Meetup</a:t>
            </a:r>
            <a:r>
              <a:rPr lang="en-US" sz="1100" dirty="0">
                <a:solidFill>
                  <a:srgbClr val="FFFFFF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7090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70389" y="4703594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https://</a:t>
            </a:r>
            <a:r>
              <a:rPr lang="en-US" dirty="0" err="1">
                <a:solidFill>
                  <a:srgbClr val="FFFFFF"/>
                </a:solidFill>
              </a:rPr>
              <a:t>springoneplatform.io</a:t>
            </a:r>
            <a:r>
              <a:rPr lang="en-US" dirty="0">
                <a:solidFill>
                  <a:srgbClr val="FFFFFF"/>
                </a:solidFill>
              </a:rPr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7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786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 defTabSz="914400"/>
            <a:endParaRPr lang="en-US" sz="1400" kern="0">
              <a:solidFill>
                <a:srgbClr val="009A91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gray">
          <a:xfrm>
            <a:off x="2801598" y="1488452"/>
            <a:ext cx="3540805" cy="118077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9600" b="1" dirty="0">
                <a:solidFill>
                  <a:srgbClr val="283D49"/>
                </a:solidFill>
                <a:sym typeface="Arial"/>
                <a:rtl val="0"/>
              </a:rPr>
              <a:t>Q&amp;A</a:t>
            </a:r>
          </a:p>
        </p:txBody>
      </p:sp>
      <p:pic>
        <p:nvPicPr>
          <p:cNvPr id="6" name="Picture 5" descr="Pivotal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4" y="3183162"/>
            <a:ext cx="2091513" cy="5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_interim_040113_template_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81555</TotalTime>
  <Words>372</Words>
  <Application>Microsoft Macintosh PowerPoint</Application>
  <PresentationFormat>On-screen Show (16:9)</PresentationFormat>
  <Paragraphs>60</Paragraphs>
  <Slides>13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Pivotal_interim_040113_template_</vt:lpstr>
      <vt:lpstr>Custom Theme</vt:lpstr>
      <vt:lpstr>PowerPoint Presentation</vt:lpstr>
      <vt:lpstr>PowerPoint Presentation</vt:lpstr>
      <vt:lpstr>Looking to incubate  a cloud native  application model?</vt:lpstr>
      <vt:lpstr>Read</vt:lpstr>
      <vt:lpstr>Build apps quickly with Spring Starter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Foundations</vt:lpstr>
      <vt:lpstr>Foundations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XD</dc:title>
  <cp:lastModifiedBy>Paul Hopper</cp:lastModifiedBy>
  <cp:revision>398</cp:revision>
  <dcterms:modified xsi:type="dcterms:W3CDTF">2017-05-25T03:35:05Z</dcterms:modified>
</cp:coreProperties>
</file>